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9"/>
  </p:notesMasterIdLst>
  <p:sldIdLst>
    <p:sldId id="258" r:id="rId2"/>
    <p:sldId id="266" r:id="rId3"/>
    <p:sldId id="262" r:id="rId4"/>
    <p:sldId id="263" r:id="rId5"/>
    <p:sldId id="264" r:id="rId6"/>
    <p:sldId id="268" r:id="rId7"/>
    <p:sldId id="26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16A8D84-3D30-4644-86A9-E359827CFB83}">
          <p14:sldIdLst>
            <p14:sldId id="258"/>
            <p14:sldId id="266"/>
            <p14:sldId id="262"/>
            <p14:sldId id="263"/>
            <p14:sldId id="264"/>
            <p14:sldId id="268"/>
            <p14:sldId id="2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wari Phadnis" initials="SP" lastIdx="3" clrIdx="0">
    <p:extLst>
      <p:ext uri="{19B8F6BF-5375-455C-9EA6-DF929625EA0E}">
        <p15:presenceInfo xmlns:p15="http://schemas.microsoft.com/office/powerpoint/2012/main" userId="S::sharwari.phadnis@sjsu.edu::bf90efa3-c97f-4d86-9c19-d2d87cd1ab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5" autoAdjust="0"/>
    <p:restoredTop sz="85752" autoAdjust="0"/>
  </p:normalViewPr>
  <p:slideViewPr>
    <p:cSldViewPr snapToGrid="0">
      <p:cViewPr varScale="1">
        <p:scale>
          <a:sx n="109" d="100"/>
          <a:sy n="109" d="100"/>
        </p:scale>
        <p:origin x="43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05T11:00:10.810" idx="1">
    <p:pos x="10" y="10"/>
    <p:text>LiFi is a wireless optical networking technology that uses light-emitting diodes (LEDs) for data transmission.
To understand Li-Fi, it’s important to understand how Wi-Fi gets internet and data to your devices. Basically, Wi-Fi uses radio frequency to transmit data from an access point (like a router), and the signal spreads out in a radius around that point.
 Li-Fi, on the other hand, is a Visible Light Communications (VLC) system. Meaning it that it uses visible light, like the bulbs we see above our heads, to transmit data. Signals transmitted using light are easier to focus and concentrate in one area, making Li-Fi potentially stronger.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05T11:00:26.531" idx="3">
    <p:pos x="106" y="106"/>
    <p:text>In order to send data over light, Li-Fi relies on LED bulbs. LEDs, unlike halogens or other bulbs that have a “warm-up” time, can be switched on and off extremely quick. So quickly, in fact, that the human eye cannot actually detect it. This flickering on is translated into actual data by special photoreceivers that receive light signals. Then, the signals convert data into streamable content.
So, if the LED light bulb has signal processing technology, it can send data embedded in its beam at rapid speeds to the receivers. The beam will contain rapid dimming and flickering (that we don’t notice) that can be converted into an electric signal by the receiver. This signal is converted back into a binary data stream such as a video, web, or audio file.
Look to your TV remote for an example of how you already use Light Communications in your daily life. Even though you’re not transmitting a PDF to your TV, you’re using light technology to communicate that you’d like to turn it on.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3029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517888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142480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81549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5269582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81356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12580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4680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576151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12/5/18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00846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0006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04476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81271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12/5/18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9508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12/5/18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71692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12/5/18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18454545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6851" y="409638"/>
            <a:ext cx="3739661" cy="2378144"/>
          </a:xfrm>
        </p:spPr>
        <p:txBody>
          <a:bodyPr>
            <a:normAutofit/>
          </a:bodyPr>
          <a:lstStyle/>
          <a:p>
            <a:r>
              <a:rPr lang="en-US" sz="6000"/>
              <a:t>Lumino</a:t>
            </a:r>
            <a:endParaRPr lang="en-US" sz="2800" dirty="0"/>
          </a:p>
        </p:txBody>
      </p:sp>
      <p:pic>
        <p:nvPicPr>
          <p:cNvPr id="7" name="Picture 6" descr="A picture containing building, wall, indoor&#10;&#10;Description automatically generated">
            <a:extLst>
              <a:ext uri="{FF2B5EF4-FFF2-40B4-BE49-F238E27FC236}">
                <a16:creationId xmlns:a16="http://schemas.microsoft.com/office/drawing/2014/main" id="{BE97A166-EBB9-584A-8FDA-FF0CD7FC1B3F}"/>
              </a:ext>
            </a:extLst>
          </p:cNvPr>
          <p:cNvPicPr>
            <a:picLocks noChangeAspect="1"/>
          </p:cNvPicPr>
          <p:nvPr/>
        </p:nvPicPr>
        <p:blipFill rotWithShape="1">
          <a:blip r:embed="rId3"/>
          <a:srcRect l="898" r="22440" b="2"/>
          <a:stretch/>
        </p:blipFill>
        <p:spPr>
          <a:xfrm>
            <a:off x="4654296" y="10"/>
            <a:ext cx="7537703" cy="6857990"/>
          </a:xfrm>
          <a:prstGeom prst="rect">
            <a:avLst/>
          </a:prstGeom>
        </p:spPr>
      </p:pic>
      <p:sp>
        <p:nvSpPr>
          <p:cNvPr id="3" name="TextBox 2">
            <a:extLst>
              <a:ext uri="{FF2B5EF4-FFF2-40B4-BE49-F238E27FC236}">
                <a16:creationId xmlns:a16="http://schemas.microsoft.com/office/drawing/2014/main" id="{6EBF80EA-96B5-FF4B-ABD9-74FDF09EA862}"/>
              </a:ext>
            </a:extLst>
          </p:cNvPr>
          <p:cNvSpPr txBox="1"/>
          <p:nvPr/>
        </p:nvSpPr>
        <p:spPr>
          <a:xfrm>
            <a:off x="644211" y="3779520"/>
            <a:ext cx="3601750" cy="2677656"/>
          </a:xfrm>
          <a:prstGeom prst="rect">
            <a:avLst/>
          </a:prstGeom>
          <a:noFill/>
        </p:spPr>
        <p:txBody>
          <a:bodyPr wrap="square" rtlCol="0">
            <a:spAutoFit/>
          </a:bodyPr>
          <a:lstStyle/>
          <a:p>
            <a:r>
              <a:rPr lang="en-US" sz="2400" dirty="0"/>
              <a:t>CMPE 272 </a:t>
            </a:r>
          </a:p>
          <a:p>
            <a:r>
              <a:rPr lang="en-US" sz="2400" dirty="0"/>
              <a:t>Project Group 30</a:t>
            </a:r>
          </a:p>
          <a:p>
            <a:endParaRPr lang="en-US" sz="2400" dirty="0"/>
          </a:p>
          <a:p>
            <a:pPr marL="285750" indent="-285750">
              <a:buFontTx/>
              <a:buChar char="-"/>
            </a:pPr>
            <a:r>
              <a:rPr lang="en-US" sz="2400" dirty="0"/>
              <a:t>Aakash </a:t>
            </a:r>
            <a:r>
              <a:rPr lang="en-US" sz="2400" dirty="0" err="1"/>
              <a:t>Alurkar</a:t>
            </a:r>
            <a:endParaRPr lang="en-US" sz="2400" dirty="0"/>
          </a:p>
          <a:p>
            <a:pPr marL="285750" indent="-285750">
              <a:buFontTx/>
              <a:buChar char="-"/>
            </a:pPr>
            <a:r>
              <a:rPr lang="en-US" sz="2400" dirty="0"/>
              <a:t>Aniket Deshpande</a:t>
            </a:r>
          </a:p>
          <a:p>
            <a:pPr marL="285750" indent="-285750">
              <a:buFontTx/>
              <a:buChar char="-"/>
            </a:pPr>
            <a:r>
              <a:rPr lang="en-US" sz="2400" dirty="0"/>
              <a:t>Rajas </a:t>
            </a:r>
            <a:r>
              <a:rPr lang="en-US" sz="2400" dirty="0" err="1"/>
              <a:t>Tulpule</a:t>
            </a:r>
            <a:endParaRPr lang="en-US" sz="2400" dirty="0"/>
          </a:p>
          <a:p>
            <a:pPr marL="285750" indent="-285750">
              <a:buFontTx/>
              <a:buChar char="-"/>
            </a:pPr>
            <a:r>
              <a:rPr lang="en-US" sz="2400" dirty="0" err="1"/>
              <a:t>Sharwari</a:t>
            </a:r>
            <a:r>
              <a:rPr lang="en-US" sz="2400" dirty="0"/>
              <a:t> </a:t>
            </a:r>
            <a:r>
              <a:rPr lang="en-US" sz="2400" dirty="0" err="1"/>
              <a:t>Phadnis</a:t>
            </a:r>
            <a:endParaRPr lang="en-US" sz="2400" dirty="0"/>
          </a:p>
        </p:txBody>
      </p:sp>
    </p:spTree>
    <p:extLst>
      <p:ext uri="{BB962C8B-B14F-4D97-AF65-F5344CB8AC3E}">
        <p14:creationId xmlns:p14="http://schemas.microsoft.com/office/powerpoint/2010/main" val="410667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5C4D0D-BED3-9B4D-80D6-AE95B6DA6133}"/>
              </a:ext>
            </a:extLst>
          </p:cNvPr>
          <p:cNvPicPr>
            <a:picLocks noChangeAspect="1"/>
          </p:cNvPicPr>
          <p:nvPr/>
        </p:nvPicPr>
        <p:blipFill rotWithShape="1">
          <a:blip r:embed="rId2"/>
          <a:srcRect t="4320" b="20680"/>
          <a:stretch/>
        </p:blipFill>
        <p:spPr>
          <a:xfrm>
            <a:off x="579120" y="391912"/>
            <a:ext cx="11033760" cy="4137658"/>
          </a:xfrm>
          <a:prstGeom prst="rect">
            <a:avLst/>
          </a:prstGeom>
        </p:spPr>
      </p:pic>
      <p:sp>
        <p:nvSpPr>
          <p:cNvPr id="2" name="Title 1">
            <a:extLst>
              <a:ext uri="{FF2B5EF4-FFF2-40B4-BE49-F238E27FC236}">
                <a16:creationId xmlns:a16="http://schemas.microsoft.com/office/drawing/2014/main" id="{00AF07C6-66F9-9644-9CD9-B9BC07AA6902}"/>
              </a:ext>
            </a:extLst>
          </p:cNvPr>
          <p:cNvSpPr>
            <a:spLocks noGrp="1"/>
          </p:cNvSpPr>
          <p:nvPr>
            <p:ph type="title"/>
          </p:nvPr>
        </p:nvSpPr>
        <p:spPr>
          <a:xfrm>
            <a:off x="1600200" y="4820329"/>
            <a:ext cx="8991600" cy="1645759"/>
          </a:xfrm>
          <a:prstGeom prst="ellipse">
            <a:avLst/>
          </a:prstGeom>
        </p:spPr>
        <p:txBody>
          <a:bodyPr vert="horz" lIns="274320" tIns="182880" rIns="274320" bIns="182880" rtlCol="0" anchor="ctr" anchorCtr="1">
            <a:normAutofit/>
          </a:bodyPr>
          <a:lstStyle/>
          <a:p>
            <a:r>
              <a:rPr lang="en-US" sz="3800" dirty="0"/>
              <a:t>What is Li-fi?</a:t>
            </a:r>
          </a:p>
        </p:txBody>
      </p:sp>
    </p:spTree>
    <p:extLst>
      <p:ext uri="{BB962C8B-B14F-4D97-AF65-F5344CB8AC3E}">
        <p14:creationId xmlns:p14="http://schemas.microsoft.com/office/powerpoint/2010/main" val="528522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CB60CA8-63ED-B24D-8F0A-A3A7D57821D0}"/>
              </a:ext>
            </a:extLst>
          </p:cNvPr>
          <p:cNvSpPr>
            <a:spLocks noGrp="1"/>
          </p:cNvSpPr>
          <p:nvPr>
            <p:ph type="title"/>
          </p:nvPr>
        </p:nvSpPr>
        <p:spPr>
          <a:xfrm>
            <a:off x="804672" y="2404872"/>
            <a:ext cx="3355848" cy="2365248"/>
          </a:xfrm>
          <a:prstGeom prst="ellipse">
            <a:avLst/>
          </a:prstGeom>
        </p:spPr>
        <p:txBody>
          <a:bodyPr vert="horz" lIns="274320" tIns="182880" rIns="274320" bIns="182880" rtlCol="0" anchor="ctr" anchorCtr="1">
            <a:noAutofit/>
          </a:bodyPr>
          <a:lstStyle/>
          <a:p>
            <a:r>
              <a:rPr lang="en-US" sz="2400" dirty="0"/>
              <a:t>How does Li-FI work?</a:t>
            </a:r>
          </a:p>
        </p:txBody>
      </p:sp>
      <p:pic>
        <p:nvPicPr>
          <p:cNvPr id="6" name="Picture 5" descr="A close up of text on a white background&#10;&#10;Description automatically generated">
            <a:extLst>
              <a:ext uri="{FF2B5EF4-FFF2-40B4-BE49-F238E27FC236}">
                <a16:creationId xmlns:a16="http://schemas.microsoft.com/office/drawing/2014/main" id="{06F66552-02F3-D04C-8482-083E8ABE7C81}"/>
              </a:ext>
            </a:extLst>
          </p:cNvPr>
          <p:cNvPicPr>
            <a:picLocks noChangeAspect="1"/>
          </p:cNvPicPr>
          <p:nvPr/>
        </p:nvPicPr>
        <p:blipFill>
          <a:blip r:embed="rId2"/>
          <a:stretch>
            <a:fillRect/>
          </a:stretch>
        </p:blipFill>
        <p:spPr>
          <a:xfrm>
            <a:off x="4668010" y="1531572"/>
            <a:ext cx="7410113" cy="4168188"/>
          </a:xfrm>
          <a:prstGeom prst="rect">
            <a:avLst/>
          </a:prstGeom>
        </p:spPr>
      </p:pic>
    </p:spTree>
    <p:extLst>
      <p:ext uri="{BB962C8B-B14F-4D97-AF65-F5344CB8AC3E}">
        <p14:creationId xmlns:p14="http://schemas.microsoft.com/office/powerpoint/2010/main" val="2395199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2369" y="2016369"/>
            <a:ext cx="3845169" cy="2532185"/>
          </a:xfrm>
          <a:prstGeom prst="flowChartDocument">
            <a:avLst/>
          </a:prstGeom>
        </p:spPr>
        <p:txBody>
          <a:bodyPr vert="horz" lIns="274320" tIns="182880" rIns="274320" bIns="182880" rtlCol="0" anchor="ctr" anchorCtr="1">
            <a:noAutofit/>
          </a:bodyPr>
          <a:lstStyle/>
          <a:p>
            <a:r>
              <a:rPr lang="en-US" sz="2400" dirty="0"/>
              <a:t>Indoor navigation system using li-fi for impaired</a:t>
            </a:r>
          </a:p>
        </p:txBody>
      </p:sp>
      <p:pic>
        <p:nvPicPr>
          <p:cNvPr id="82" name="Content Placeholder 7" descr="A close up of a person&#10;&#10;Description automatically generated">
            <a:extLst>
              <a:ext uri="{FF2B5EF4-FFF2-40B4-BE49-F238E27FC236}">
                <a16:creationId xmlns:a16="http://schemas.microsoft.com/office/drawing/2014/main" id="{ED00DB6E-1423-CC48-A032-24B9493E661D}"/>
              </a:ext>
            </a:extLst>
          </p:cNvPr>
          <p:cNvPicPr>
            <a:picLocks noChangeAspect="1"/>
          </p:cNvPicPr>
          <p:nvPr/>
        </p:nvPicPr>
        <p:blipFill>
          <a:blip r:embed="rId3"/>
          <a:stretch>
            <a:fillRect/>
          </a:stretch>
        </p:blipFill>
        <p:spPr>
          <a:xfrm>
            <a:off x="6403420" y="640080"/>
            <a:ext cx="4039455" cy="5263134"/>
          </a:xfrm>
          <a:prstGeom prst="rect">
            <a:avLst/>
          </a:prstGeom>
        </p:spPr>
      </p:pic>
    </p:spTree>
    <p:extLst>
      <p:ext uri="{BB962C8B-B14F-4D97-AF65-F5344CB8AC3E}">
        <p14:creationId xmlns:p14="http://schemas.microsoft.com/office/powerpoint/2010/main" val="379292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55280" y="2404872"/>
            <a:ext cx="3977640" cy="2487168"/>
          </a:xfrm>
          <a:prstGeom prst="ellipse">
            <a:avLst/>
          </a:prstGeom>
        </p:spPr>
        <p:txBody>
          <a:bodyPr vert="horz" lIns="274320" tIns="182880" rIns="274320" bIns="182880" rtlCol="0" anchor="ctr" anchorCtr="1">
            <a:normAutofit/>
          </a:bodyPr>
          <a:lstStyle/>
          <a:p>
            <a:r>
              <a:rPr lang="en-US" sz="2400" dirty="0"/>
              <a:t>Museum enhanced experience with Li-fi</a:t>
            </a:r>
          </a:p>
        </p:txBody>
      </p:sp>
      <p:sp>
        <p:nvSpPr>
          <p:cNvPr id="32" name="Rectangle 31">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A person sitting at a table&#10;&#10;Description automatically generated">
            <a:extLst>
              <a:ext uri="{FF2B5EF4-FFF2-40B4-BE49-F238E27FC236}">
                <a16:creationId xmlns:a16="http://schemas.microsoft.com/office/drawing/2014/main" id="{52655CF6-2A4E-4846-9227-56863C916CD1}"/>
              </a:ext>
            </a:extLst>
          </p:cNvPr>
          <p:cNvPicPr>
            <a:picLocks noChangeAspect="1"/>
          </p:cNvPicPr>
          <p:nvPr/>
        </p:nvPicPr>
        <p:blipFill rotWithShape="1">
          <a:blip r:embed="rId3">
            <a:extLst/>
          </a:blip>
          <a:srcRect r="22448" b="1"/>
          <a:stretch/>
        </p:blipFill>
        <p:spPr>
          <a:xfrm>
            <a:off x="775048" y="884110"/>
            <a:ext cx="6583505" cy="4775073"/>
          </a:xfrm>
          <a:prstGeom prst="rect">
            <a:avLst/>
          </a:prstGeom>
        </p:spPr>
      </p:pic>
    </p:spTree>
    <p:extLst>
      <p:ext uri="{BB962C8B-B14F-4D97-AF65-F5344CB8AC3E}">
        <p14:creationId xmlns:p14="http://schemas.microsoft.com/office/powerpoint/2010/main" val="372200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E8779-9CDA-4E4B-870F-C6EB2BA2D24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References</a:t>
            </a:r>
          </a:p>
        </p:txBody>
      </p:sp>
      <p:sp>
        <p:nvSpPr>
          <p:cNvPr id="3" name="Content Placeholder 2">
            <a:extLst>
              <a:ext uri="{FF2B5EF4-FFF2-40B4-BE49-F238E27FC236}">
                <a16:creationId xmlns:a16="http://schemas.microsoft.com/office/drawing/2014/main" id="{9B746E45-8812-3E4F-B50D-80FCD3A9AEF2}"/>
              </a:ext>
            </a:extLst>
          </p:cNvPr>
          <p:cNvSpPr>
            <a:spLocks noGrp="1"/>
          </p:cNvSpPr>
          <p:nvPr>
            <p:ph idx="1"/>
          </p:nvPr>
        </p:nvSpPr>
        <p:spPr>
          <a:xfrm>
            <a:off x="643468" y="2638044"/>
            <a:ext cx="3363974" cy="3415622"/>
          </a:xfrm>
        </p:spPr>
        <p:txBody>
          <a:bodyPr>
            <a:normAutofit/>
          </a:bodyPr>
          <a:lstStyle/>
          <a:p>
            <a:r>
              <a:rPr lang="en-US" dirty="0">
                <a:solidFill>
                  <a:schemeClr val="bg1"/>
                </a:solidFill>
              </a:rPr>
              <a:t>http://www.digital5sblog.com/internet-with-the-speed-of-light-lifi-technology/</a:t>
            </a:r>
          </a:p>
          <a:p>
            <a:r>
              <a:rPr lang="en-US" dirty="0">
                <a:solidFill>
                  <a:schemeClr val="bg1"/>
                </a:solidFill>
              </a:rPr>
              <a:t>https://physicsworld.com/wp-content/uploads/2018/02/PW_2017_12_15_LiFi.jpg</a:t>
            </a:r>
          </a:p>
          <a:p>
            <a:r>
              <a:rPr lang="en-US" dirty="0">
                <a:solidFill>
                  <a:schemeClr val="bg1"/>
                </a:solidFill>
              </a:rPr>
              <a:t>https://</a:t>
            </a:r>
            <a:r>
              <a:rPr lang="en-US" dirty="0" err="1">
                <a:solidFill>
                  <a:schemeClr val="bg1"/>
                </a:solidFill>
              </a:rPr>
              <a:t>www.dailydot.com</a:t>
            </a:r>
            <a:r>
              <a:rPr lang="en-US" dirty="0">
                <a:solidFill>
                  <a:schemeClr val="bg1"/>
                </a:solidFill>
              </a:rPr>
              <a:t>/</a:t>
            </a:r>
            <a:r>
              <a:rPr lang="en-US" dirty="0" err="1">
                <a:solidFill>
                  <a:schemeClr val="bg1"/>
                </a:solidFill>
              </a:rPr>
              <a:t>wp</a:t>
            </a:r>
            <a:r>
              <a:rPr lang="en-US" dirty="0">
                <a:solidFill>
                  <a:schemeClr val="bg1"/>
                </a:solidFill>
              </a:rPr>
              <a:t>-content/uploads/2018/03/lifi-2048x1024.jpg</a:t>
            </a:r>
          </a:p>
          <a:p>
            <a:endParaRPr lang="en-US" dirty="0">
              <a:solidFill>
                <a:schemeClr val="bg1"/>
              </a:solidFill>
            </a:endParaRPr>
          </a:p>
        </p:txBody>
      </p:sp>
      <p:pic>
        <p:nvPicPr>
          <p:cNvPr id="7" name="Graphic 6" descr="Books">
            <a:extLst>
              <a:ext uri="{FF2B5EF4-FFF2-40B4-BE49-F238E27FC236}">
                <a16:creationId xmlns:a16="http://schemas.microsoft.com/office/drawing/2014/main" id="{7FBF3727-961D-46F7-A61F-A925BF65AB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7247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52F47AA-BCD6-459E-943A-C0F2D1CF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895205-263F-EB43-BA74-A741D879BB47}"/>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Thank you</a:t>
            </a:r>
          </a:p>
        </p:txBody>
      </p:sp>
      <p:sp>
        <p:nvSpPr>
          <p:cNvPr id="19" name="Rectangle 18">
            <a:extLst>
              <a:ext uri="{FF2B5EF4-FFF2-40B4-BE49-F238E27FC236}">
                <a16:creationId xmlns:a16="http://schemas.microsoft.com/office/drawing/2014/main" id="{94B4B292-1E22-44FD-81FD-DB5989CE1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40080"/>
            <a:ext cx="5455920"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5C1FFDE-D473-471B-84F4-B89AD8B6C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9069" y="802767"/>
            <a:ext cx="5129784"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55DCE181-125A-4C96-9EDC-81514A5ABA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5121" y="1122807"/>
            <a:ext cx="4297680" cy="4297680"/>
          </a:xfrm>
          <a:prstGeom prst="rect">
            <a:avLst/>
          </a:prstGeom>
        </p:spPr>
      </p:pic>
    </p:spTree>
    <p:extLst>
      <p:ext uri="{BB962C8B-B14F-4D97-AF65-F5344CB8AC3E}">
        <p14:creationId xmlns:p14="http://schemas.microsoft.com/office/powerpoint/2010/main" val="119406659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87</Words>
  <Application>Microsoft Macintosh PowerPoint</Application>
  <PresentationFormat>Widescreen</PresentationFormat>
  <Paragraphs>20</Paragraphs>
  <Slides>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Gill Sans MT</vt:lpstr>
      <vt:lpstr>Parcel</vt:lpstr>
      <vt:lpstr>Lumino</vt:lpstr>
      <vt:lpstr>What is Li-fi?</vt:lpstr>
      <vt:lpstr>How does Li-FI work?</vt:lpstr>
      <vt:lpstr>Indoor navigation system using li-fi for impaired</vt:lpstr>
      <vt:lpstr>Museum enhanced experience with Li-fi</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Lumino</dc:title>
  <dc:creator>Sharwari Phadnis</dc:creator>
  <cp:lastModifiedBy>Sharwari Phadnis</cp:lastModifiedBy>
  <cp:revision>4</cp:revision>
  <dcterms:created xsi:type="dcterms:W3CDTF">2018-12-05T20:15:28Z</dcterms:created>
  <dcterms:modified xsi:type="dcterms:W3CDTF">2018-12-06T02:02:20Z</dcterms:modified>
</cp:coreProperties>
</file>